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84" r:id="rId5"/>
    <p:sldId id="286" r:id="rId6"/>
    <p:sldId id="287" r:id="rId7"/>
    <p:sldId id="302" r:id="rId8"/>
    <p:sldId id="296" r:id="rId9"/>
    <p:sldId id="292" r:id="rId10"/>
    <p:sldId id="293" r:id="rId11"/>
    <p:sldId id="300" r:id="rId12"/>
    <p:sldId id="297" r:id="rId13"/>
    <p:sldId id="299" r:id="rId14"/>
    <p:sldId id="301" r:id="rId15"/>
    <p:sldId id="29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B7AB"/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899" autoAdjust="0"/>
  </p:normalViewPr>
  <p:slideViewPr>
    <p:cSldViewPr snapToGrid="0" snapToObjects="1" showGuides="1">
      <p:cViewPr varScale="1">
        <p:scale>
          <a:sx n="103" d="100"/>
          <a:sy n="103" d="100"/>
        </p:scale>
        <p:origin x="344" y="68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jpg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8/10/2025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402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ko/photo/1584463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xhere.com/en/photo/137768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Vernacular Voice Chat-bot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0501" y="4092824"/>
            <a:ext cx="4873752" cy="630936"/>
          </a:xfrm>
        </p:spPr>
        <p:txBody>
          <a:bodyPr/>
          <a:lstStyle/>
          <a:p>
            <a:r>
              <a:rPr lang="en-US" dirty="0"/>
              <a:t>Srishti &amp; Lucky</a:t>
            </a:r>
          </a:p>
          <a:p>
            <a:endParaRPr lang="en-US" dirty="0"/>
          </a:p>
        </p:txBody>
      </p:sp>
      <p:sp>
        <p:nvSpPr>
          <p:cNvPr id="2" name="Subtitle 25">
            <a:extLst>
              <a:ext uri="{FF2B5EF4-FFF2-40B4-BE49-F238E27FC236}">
                <a16:creationId xmlns:a16="http://schemas.microsoft.com/office/drawing/2014/main" id="{128562E3-750E-F128-74C9-06DF7A1807E7}"/>
              </a:ext>
            </a:extLst>
          </p:cNvPr>
          <p:cNvSpPr txBox="1">
            <a:spLocks/>
          </p:cNvSpPr>
          <p:nvPr/>
        </p:nvSpPr>
        <p:spPr>
          <a:xfrm>
            <a:off x="1463040" y="4727288"/>
            <a:ext cx="4873752" cy="6309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4864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Mentors : Sarvesh, Pushkar, Shashi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06692A4-B9A1-CF80-F75B-F34E81475709}"/>
              </a:ext>
            </a:extLst>
          </p:cNvPr>
          <p:cNvSpPr/>
          <p:nvPr/>
        </p:nvSpPr>
        <p:spPr>
          <a:xfrm>
            <a:off x="7246779" y="812292"/>
            <a:ext cx="3834628" cy="49286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E27178A-471E-29D7-5361-F639411FC2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381" t="-18304" r="13872" b="-12919"/>
          <a:stretch>
            <a:fillRect/>
          </a:stretch>
        </p:blipFill>
        <p:spPr>
          <a:xfrm>
            <a:off x="7246779" y="812292"/>
            <a:ext cx="3834628" cy="4928616"/>
          </a:xfrm>
          <a:solidFill>
            <a:srgbClr val="3FB7AB"/>
          </a:solidFill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3CCF1-DA5B-DC0E-D594-085ED2C83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?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D5B37E4-9A93-2FD7-90F1-9BC30F95CD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-2924" t="-5502" r="-1" b="-5395"/>
          <a:stretch>
            <a:fillRect/>
          </a:stretch>
        </p:blipFill>
        <p:spPr>
          <a:xfrm>
            <a:off x="0" y="0"/>
            <a:ext cx="4959820" cy="68580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FF5A4-D78C-398C-D385-2B7D342EF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Created API endpoints for the LLM part only and deployed it to the cloud for testing and integration purposes.</a:t>
            </a:r>
          </a:p>
          <a:p>
            <a:pPr marL="342900" indent="-342900">
              <a:buAutoNum type="arabicPeriod"/>
            </a:pPr>
            <a:r>
              <a:rPr lang="en-US" dirty="0"/>
              <a:t>Using Google Run for this purpose.</a:t>
            </a:r>
          </a:p>
          <a:p>
            <a:pPr marL="342900" indent="-342900">
              <a:buAutoNum type="arabicPeriod"/>
            </a:pPr>
            <a:r>
              <a:rPr lang="en-US" dirty="0"/>
              <a:t>Currently, the Vectors are stored in the same docker container which is uploaded. Need to outsource this to cloud based vector Databases.</a:t>
            </a:r>
          </a:p>
          <a:p>
            <a:pPr marL="342900" indent="-342900">
              <a:buAutoNum type="arabicPeriod"/>
            </a:pPr>
            <a:r>
              <a:rPr lang="en-US" dirty="0"/>
              <a:t>API can be tested through Postman or </a:t>
            </a:r>
            <a:r>
              <a:rPr lang="en-US" u="sng" dirty="0">
                <a:solidFill>
                  <a:srgbClr val="002060"/>
                </a:solidFill>
              </a:rPr>
              <a:t>https://yomaann.github.io/Test-Chatbot/</a:t>
            </a:r>
            <a:r>
              <a:rPr lang="en-US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456624-700C-BE46-FA6A-679CFD3D3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35976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C4F2F-BC60-19C2-C692-E2C82C978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E2041-075D-3791-E7F8-0DE3F1E35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762" y="1947672"/>
            <a:ext cx="3498302" cy="2862072"/>
          </a:xfrm>
        </p:spPr>
        <p:txBody>
          <a:bodyPr/>
          <a:lstStyle/>
          <a:p>
            <a:r>
              <a:rPr lang="en-US" dirty="0"/>
              <a:t>Future Improv-</a:t>
            </a:r>
            <a:r>
              <a:rPr lang="en-US" dirty="0" err="1"/>
              <a:t>ements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84E39A1-9411-CC87-6029-645621E8E0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Language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DCADFEA-2377-C0CC-1A1B-4FD9D825673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Currently only supports Hindi.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9749EC4-A93A-9BA8-E44D-B5E466F2015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Truly real-time TTS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8B9C792-930D-31AB-0CD8-FA71CF5B8C8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Playing output speech via WebRTC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0DB9209-19D1-4F05-D31E-2B456D304A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4626864" cy="338328"/>
          </a:xfrm>
        </p:spPr>
        <p:txBody>
          <a:bodyPr/>
          <a:lstStyle/>
          <a:p>
            <a:r>
              <a:rPr lang="en-US" dirty="0"/>
              <a:t>Dynamic Prompting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6ED5EF2-DA59-4831-386C-EAD492CB5B4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Moving away from static prompts and a linear workflow.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834401-811B-A830-25AF-09139A405C6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5586984" cy="338328"/>
          </a:xfrm>
        </p:spPr>
        <p:txBody>
          <a:bodyPr/>
          <a:lstStyle/>
          <a:p>
            <a:r>
              <a:rPr lang="en-US" dirty="0"/>
              <a:t>Automatic Interruption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484A410-A7E9-E3CD-1AFF-2BA3C22E6F7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Upon detection of user speech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A1DCCA9-6643-CDB3-FD09-E3580DDCBCF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Lower latency, accuracy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F9DD904-0C93-ADDB-2BB1-378FDF9FDF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020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472EF3C-7FE5-21B1-69AA-9C190F270DD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35677" t="9497" r="-49299"/>
          <a:stretch>
            <a:fillRect/>
          </a:stretch>
        </p:blipFill>
        <p:spPr>
          <a:xfrm>
            <a:off x="995263" y="935037"/>
            <a:ext cx="9959810" cy="4729163"/>
          </a:xfrm>
        </p:spPr>
      </p:pic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F489D4C5-0905-A81F-9688-291034AAE738}"/>
              </a:ext>
            </a:extLst>
          </p:cNvPr>
          <p:cNvSpPr/>
          <p:nvPr/>
        </p:nvSpPr>
        <p:spPr>
          <a:xfrm>
            <a:off x="8112211" y="0"/>
            <a:ext cx="2842862" cy="2119183"/>
          </a:xfrm>
          <a:prstGeom prst="cloud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59572" y="672391"/>
            <a:ext cx="2011633" cy="637426"/>
          </a:xfrm>
        </p:spPr>
        <p:txBody>
          <a:bodyPr/>
          <a:lstStyle/>
          <a:p>
            <a:r>
              <a:rPr lang="en-US" sz="2400" b="1" dirty="0"/>
              <a:t>Thank you</a:t>
            </a:r>
          </a:p>
        </p:txBody>
      </p:sp>
      <p:pic>
        <p:nvPicPr>
          <p:cNvPr id="6" name="Picture 5">
            <a:hlinkClick r:id="rId3" action="ppaction://hlinksldjump"/>
            <a:extLst>
              <a:ext uri="{FF2B5EF4-FFF2-40B4-BE49-F238E27FC236}">
                <a16:creationId xmlns:a16="http://schemas.microsoft.com/office/drawing/2014/main" id="{71D73D56-E836-EAA3-A8CA-5705EFDF27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686" y="1749755"/>
            <a:ext cx="2842862" cy="1598024"/>
          </a:xfrm>
          <a:prstGeom prst="rect">
            <a:avLst/>
          </a:prstGeom>
          <a:effectLst>
            <a:glow rad="139700"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Speech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LLM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TTS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Future Improvements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373472"/>
            <a:ext cx="1463040" cy="246888"/>
          </a:xfrm>
        </p:spPr>
        <p:txBody>
          <a:bodyPr/>
          <a:lstStyle/>
          <a:p>
            <a:r>
              <a:rPr lang="en-US" dirty="0"/>
              <a:t>Vernacular Voice Chat-bot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DM Sans Medium"/>
              </a:rPr>
              <a:t>Problem 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“Many Indian customers struggle with English-first banking apps, limiting financial inclusion.“</a:t>
            </a:r>
          </a:p>
          <a:p>
            <a:endParaRPr lang="en-US" i="1" dirty="0"/>
          </a:p>
          <a:p>
            <a:r>
              <a:rPr lang="en-US" i="1" dirty="0"/>
              <a:t>"Voice-based assistants in regional languages can bridge this gap."</a:t>
            </a:r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FC0DC89-DCEC-3714-8C2E-74F1080409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7459" r="44671"/>
          <a:stretch>
            <a:fillRect/>
          </a:stretch>
        </p:blipFill>
        <p:spPr>
          <a:xfrm>
            <a:off x="8296656" y="0"/>
            <a:ext cx="3895344" cy="6858000"/>
          </a:xfr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38561FD9-CF88-1D3F-DFDD-4451673257CF}"/>
              </a:ext>
            </a:extLst>
          </p:cNvPr>
          <p:cNvSpPr txBox="1">
            <a:spLocks/>
          </p:cNvSpPr>
          <p:nvPr/>
        </p:nvSpPr>
        <p:spPr>
          <a:xfrm>
            <a:off x="9576174" y="4119372"/>
            <a:ext cx="2615826" cy="3991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4864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chemeClr val="bg1"/>
                </a:solidFill>
                <a:highlight>
                  <a:srgbClr val="000000"/>
                </a:highlight>
              </a:rPr>
              <a:t>Solution :</a:t>
            </a:r>
          </a:p>
          <a:p>
            <a:r>
              <a:rPr lang="en-US" b="1" i="1" dirty="0">
                <a:solidFill>
                  <a:schemeClr val="bg1"/>
                </a:solidFill>
                <a:highlight>
                  <a:srgbClr val="000000"/>
                </a:highlight>
              </a:rPr>
              <a:t>An AI </a:t>
            </a:r>
            <a:r>
              <a:rPr lang="en-US" b="1" i="1" dirty="0" err="1">
                <a:solidFill>
                  <a:schemeClr val="bg1"/>
                </a:solidFill>
                <a:highlight>
                  <a:srgbClr val="000000"/>
                </a:highlight>
              </a:rPr>
              <a:t>VoiceBot</a:t>
            </a:r>
            <a:r>
              <a:rPr lang="en-US" b="1" i="1" dirty="0">
                <a:solidFill>
                  <a:schemeClr val="bg1"/>
                </a:solidFill>
                <a:highlight>
                  <a:srgbClr val="000000"/>
                </a:highlight>
              </a:rPr>
              <a:t> that understands &amp; responds in the user’s language: Hindi, Tamil, Marathi, etc. serving as a Customer Support Agent.</a:t>
            </a:r>
            <a:endParaRPr lang="en-US" b="1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906DA-7683-C26F-B183-11EAD3607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653675" cy="1094314"/>
          </a:xfrm>
        </p:spPr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E665EF-F192-FE57-FA9E-0F7D758A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94A534-1278-DB3B-FEF6-99233B6F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Vernacular Voice Chat-bot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C459F-F8DC-0F41-AAE2-4BC378F00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2025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863F2A0-003C-7F74-70AA-387EDC2F2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40" y="2212975"/>
            <a:ext cx="11967519" cy="238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449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579D0-D5BE-BC05-B3B3-05E97433F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762" y="1947672"/>
            <a:ext cx="3498302" cy="2862072"/>
          </a:xfrm>
        </p:spPr>
        <p:txBody>
          <a:bodyPr/>
          <a:lstStyle/>
          <a:p>
            <a:r>
              <a:rPr lang="en-US" dirty="0"/>
              <a:t>STT and WebRTC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66C0EF-C5A6-69F2-BCD5-6F3E103229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7A2B835-2EB4-13B7-BE89-EDFBC68B96C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Google Cloud STT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268DA4-D5BC-38AA-54EB-D10668305C7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Streaming Audio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798351D-2881-C0EE-6D6D-424E1230A6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861304" cy="338328"/>
          </a:xfrm>
        </p:spPr>
        <p:txBody>
          <a:bodyPr/>
          <a:lstStyle/>
          <a:p>
            <a:r>
              <a:rPr lang="en-US" dirty="0"/>
              <a:t>Using WebRTC to stream audio from user to server and vice versa.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5589FD6-C049-67E3-0386-55C9E18A5B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UI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0AE4BAA-4471-F175-A91F-AF7D4D9694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streamlit</a:t>
            </a:r>
            <a:r>
              <a:rPr lang="en-US" dirty="0"/>
              <a:t> and </a:t>
            </a:r>
            <a:r>
              <a:rPr lang="en-US" dirty="0" err="1"/>
              <a:t>streamlit-webrtc</a:t>
            </a:r>
            <a:r>
              <a:rPr lang="en-US" dirty="0"/>
              <a:t> for UI and interface.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BEE4168-3FE3-7D58-F903-91FC215BAE4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VAD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6C25713-E18A-8B65-C9FA-9A00A9CBBA6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Using Google’s VAD model for Voice Activity Detection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C99BB05-2464-9628-4AF6-F75298B4B89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599530"/>
            <a:ext cx="3840480" cy="338328"/>
          </a:xfrm>
        </p:spPr>
        <p:txBody>
          <a:bodyPr/>
          <a:lstStyle/>
          <a:p>
            <a:r>
              <a:rPr lang="en-US" dirty="0"/>
              <a:t>Benchmarking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EB94B1B-FC15-3A7B-A562-06B6F366B34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742432" cy="338328"/>
          </a:xfrm>
        </p:spPr>
        <p:txBody>
          <a:bodyPr/>
          <a:lstStyle/>
          <a:p>
            <a:r>
              <a:rPr lang="en-US" dirty="0"/>
              <a:t>15% WER (Word-Error-Rate) of the STT model when tested on 10 hours of Hindi audio data collected from YouTube.</a:t>
            </a:r>
          </a:p>
        </p:txBody>
      </p:sp>
    </p:spTree>
    <p:extLst>
      <p:ext uri="{BB962C8B-B14F-4D97-AF65-F5344CB8AC3E}">
        <p14:creationId xmlns:p14="http://schemas.microsoft.com/office/powerpoint/2010/main" val="866533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DB732-6FD3-D0DA-92AF-1D7A68E3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faced in STT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86D0EB4-87A1-9926-18A9-F1A65DC20A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Uses, </a:t>
            </a:r>
          </a:p>
          <a:p>
            <a:r>
              <a:rPr lang="en-US" dirty="0"/>
              <a:t>Different Needs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7B26A88-F289-88EA-E384-570C7CF8B5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Exploring various formats of speech representations: layout, sample rate, audio format, frame size</a:t>
            </a:r>
          </a:p>
          <a:p>
            <a:r>
              <a:rPr lang="en-US" dirty="0"/>
              <a:t>Adjusting VAD parameters.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309F894-D6ED-3B69-812A-EDD9C07D6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4A6AD7D6-3293-B4C1-4263-E02BE31B4FF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Latency issues: fine-tuned Faster-Whisper models for Hindi</a:t>
            </a:r>
          </a:p>
          <a:p>
            <a:r>
              <a:rPr lang="en-US" dirty="0"/>
              <a:t>Settled on using Google Cloud’s STT model.</a:t>
            </a: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3322B0EB-0749-E394-7D78-05C325473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36FE9B74-96B4-4C88-49C9-E2D42BDCD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Vernacular Voice Chat-bot</a:t>
            </a: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8A78422D-0122-1218-F0A5-9EF64D22D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646725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0CAC6-3968-4D63-A855-09547BB06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9AC71-9ED4-FA59-D386-5BD9C585DC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RAG, Chunking                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F0E5B-65CB-787C-C52A-2038EEA09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3044952"/>
            <a:ext cx="2743200" cy="26845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Storing relevant information in a vector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Agentic Chunking</a:t>
            </a:r>
            <a:r>
              <a:rPr lang="en-US" dirty="0"/>
              <a:t>: create chunks on a semantic basis rather than simply based off punctuation or pre-defined chunk length.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CADAC-D2BA-2781-21DF-E36A2D898F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Intermediate Chatbot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50929C-496C-419D-93BC-D4ABBE462EF5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3044952"/>
            <a:ext cx="2743200" cy="26845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Written entirely in Langgraph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LLM used: Gemini 2.5 Flash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Performing multiple LLM calls to check for query clarity and sufficiency before the final output.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LLM can ask questions back if user query is incomplete.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88B1D-28C5-C399-CA01-21BE7C5F1E5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C5E498-99B3-E3F4-A9B8-F11B4B9B0F27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3044952"/>
            <a:ext cx="2743200" cy="26845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Document Search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Finding Branches</a:t>
            </a:r>
            <a:r>
              <a:rPr lang="en-US" dirty="0"/>
              <a:t>: Using MongoDBs inbuilt geospatial query feature to ​extract nearest location based on User’s input.</a:t>
            </a:r>
            <a:br>
              <a:rPr lang="en-US" dirty="0"/>
            </a:br>
            <a:r>
              <a:rPr lang="en-US" dirty="0"/>
              <a:t>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25633612-F774-0CAE-9E5C-D01184B43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1" name="Footer Placeholder 30">
            <a:extLst>
              <a:ext uri="{FF2B5EF4-FFF2-40B4-BE49-F238E27FC236}">
                <a16:creationId xmlns:a16="http://schemas.microsoft.com/office/drawing/2014/main" id="{C2B4FE06-34C7-A80C-5DBE-4F5168C9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Vernacular Voice Chat-bot</a:t>
            </a:r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E227DBC0-C280-AC5C-C7A8-FF8D56C9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095245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6C025-913F-7EBA-24DF-3DF965F03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6F4C6-A930-DA25-E847-837931E3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faced in LLM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5626D52-239C-1A7A-F6DC-E014AAAA50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ChatBot</a:t>
            </a:r>
            <a:r>
              <a:rPr lang="en-US" dirty="0"/>
              <a:t> vs </a:t>
            </a:r>
            <a:r>
              <a:rPr lang="en-US" dirty="0" err="1"/>
              <a:t>VoiceBot</a:t>
            </a:r>
            <a:endParaRPr lang="en-US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F43BF248-9066-B12D-5AA7-2153C92F5C9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Verbosity: needed to shorten output size for </a:t>
            </a:r>
            <a:r>
              <a:rPr lang="en-US" dirty="0" err="1"/>
              <a:t>conversationality</a:t>
            </a:r>
            <a:r>
              <a:rPr lang="en-US" dirty="0"/>
              <a:t>. </a:t>
            </a:r>
          </a:p>
          <a:p>
            <a:pPr indent="0">
              <a:buNone/>
            </a:pPr>
            <a:endParaRPr lang="en-US" dirty="0"/>
          </a:p>
          <a:p>
            <a:r>
              <a:rPr lang="en-US" dirty="0"/>
              <a:t>Looping: ends up in a loop of asking questions to form a sufficient query.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781396A-38A8-5ACA-61A2-8816B62645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 Quantity +</a:t>
            </a:r>
          </a:p>
          <a:p>
            <a:r>
              <a:rPr lang="en-US" dirty="0"/>
              <a:t>Quality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6F9F52E3-8969-EC8D-C657-D91D7A4D0DF1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Lack of quality Customer Service Data for our RAG mechanisms</a:t>
            </a:r>
          </a:p>
          <a:p>
            <a:endParaRPr lang="en-US" dirty="0"/>
          </a:p>
          <a:p>
            <a:r>
              <a:rPr lang="en-US" dirty="0"/>
              <a:t>Could generate random data to serve as proxy user data for testing.</a:t>
            </a: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9318CD3C-E9B6-F884-2CE6-80E49DEA7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D271F23B-A657-85F6-A6FF-6F3342A8C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Vernacular Voice Chat-bot</a:t>
            </a: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28443673-434D-0AB6-3EF7-858BA3FC3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916755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E4FDE8-8752-B6F3-CE9D-5981AA221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817D9-7415-C767-73C8-05227A52C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6C98B-33E6-AD57-2251-60288DFD87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3BFB1D-0026-E4F5-9286-DECF34A8D5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3794760"/>
            <a:ext cx="2743200" cy="1934708"/>
          </a:xfrm>
        </p:spPr>
        <p:txBody>
          <a:bodyPr/>
          <a:lstStyle/>
          <a:p>
            <a:r>
              <a:rPr lang="en-US" dirty="0"/>
              <a:t>Using GTTS (Google) Engine via a real-time wrapper (</a:t>
            </a:r>
            <a:r>
              <a:rPr lang="en-US" dirty="0" err="1"/>
              <a:t>RealTimeTTS</a:t>
            </a:r>
            <a:r>
              <a:rPr lang="en-US" dirty="0"/>
              <a:t> package)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0D69E-BFC8-7FF0-792E-8E0325A7B0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Issue: Integration with WebRTC, Interruption Mechanisms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49627F8-F1D8-1A1C-8152-05DBEE72260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3794760"/>
            <a:ext cx="2743200" cy="1934708"/>
          </a:xfrm>
        </p:spPr>
        <p:txBody>
          <a:bodyPr/>
          <a:lstStyle/>
          <a:p>
            <a:r>
              <a:rPr lang="en-US" dirty="0"/>
              <a:t>Facing threading/blocking issues due to the sparsely documented </a:t>
            </a:r>
            <a:r>
              <a:rPr lang="en-US" dirty="0" err="1"/>
              <a:t>streamlit-webrtc</a:t>
            </a:r>
            <a:r>
              <a:rPr lang="en-US" dirty="0"/>
              <a:t> package. </a:t>
            </a:r>
          </a:p>
          <a:p>
            <a:endParaRPr lang="en-US" dirty="0"/>
          </a:p>
          <a:p>
            <a:r>
              <a:rPr lang="en-US" dirty="0"/>
              <a:t>Automatic interruption mechanisms created processing issues.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9C82E6-44BE-3FBC-9B4D-7A2249E41E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Current workaround:</a:t>
            </a:r>
          </a:p>
          <a:p>
            <a:r>
              <a:rPr lang="en-US" dirty="0"/>
              <a:t>bypassing </a:t>
            </a:r>
            <a:r>
              <a:rPr lang="en-US" dirty="0" err="1"/>
              <a:t>streamlit-webrtc</a:t>
            </a:r>
            <a:r>
              <a:rPr lang="en-US" dirty="0"/>
              <a:t> for TTS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C1779D-2F0C-D972-4678-98BF6783A35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3794760"/>
            <a:ext cx="2743200" cy="1934708"/>
          </a:xfrm>
        </p:spPr>
        <p:txBody>
          <a:bodyPr/>
          <a:lstStyle/>
          <a:p>
            <a:r>
              <a:rPr lang="en-US" dirty="0"/>
              <a:t>Real-time streaming for STT and LLM components -&gt; generation of TTS -&gt; save as .wav -&gt; playing via </a:t>
            </a:r>
            <a:r>
              <a:rPr lang="en-US" dirty="0" err="1"/>
              <a:t>streamlit</a:t>
            </a:r>
            <a:endParaRPr lang="en-US" dirty="0"/>
          </a:p>
          <a:p>
            <a:endParaRPr lang="en-US" dirty="0"/>
          </a:p>
          <a:p>
            <a:r>
              <a:rPr lang="en-US" dirty="0"/>
              <a:t>Allows users to manually pause the output speech, if needed, in place of automatic interruption.</a:t>
            </a:r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0558B107-41F4-147A-3193-81C688157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1" name="Footer Placeholder 30">
            <a:extLst>
              <a:ext uri="{FF2B5EF4-FFF2-40B4-BE49-F238E27FC236}">
                <a16:creationId xmlns:a16="http://schemas.microsoft.com/office/drawing/2014/main" id="{7749BE9D-2162-CBBB-A3AF-BFE538AFC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Vernacular Voice Chat-bot</a:t>
            </a:r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498F7B4E-3385-C454-80E4-D6A5AEC65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113817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{7FAD2CDC-7F92-4945-8A74-C18C2B70E310}TFe1d98463-2fb3-4a8a-b8ce-60608704d48e96bc5776_win32-f4b1007d240e</Template>
  <TotalTime>1524</TotalTime>
  <Words>584</Words>
  <Application>Microsoft Office PowerPoint</Application>
  <PresentationFormat>Widescreen</PresentationFormat>
  <Paragraphs>116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Century Gothic</vt:lpstr>
      <vt:lpstr>DM Sans Medium</vt:lpstr>
      <vt:lpstr>Karla</vt:lpstr>
      <vt:lpstr>Univers Condensed Light</vt:lpstr>
      <vt:lpstr>Office Theme</vt:lpstr>
      <vt:lpstr>Vernacular Voice Chat-bot</vt:lpstr>
      <vt:lpstr>Agenda</vt:lpstr>
      <vt:lpstr>Problem  </vt:lpstr>
      <vt:lpstr>Pipeline</vt:lpstr>
      <vt:lpstr>STT and WebRTC</vt:lpstr>
      <vt:lpstr>Challenges faced in STT</vt:lpstr>
      <vt:lpstr>LLM</vt:lpstr>
      <vt:lpstr>Challenges faced in LLM</vt:lpstr>
      <vt:lpstr>TTS</vt:lpstr>
      <vt:lpstr>Cloud ?</vt:lpstr>
      <vt:lpstr>Future Improv-ements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Lucky Kispotta</dc:creator>
  <cp:lastModifiedBy>Lucky Kispotta</cp:lastModifiedBy>
  <cp:revision>10</cp:revision>
  <dcterms:created xsi:type="dcterms:W3CDTF">2025-07-19T21:59:53Z</dcterms:created>
  <dcterms:modified xsi:type="dcterms:W3CDTF">2025-08-10T17:41:15Z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